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6" r:id="rId3"/>
    <p:sldId id="313" r:id="rId5"/>
    <p:sldId id="338" r:id="rId6"/>
    <p:sldId id="339" r:id="rId7"/>
    <p:sldId id="340" r:id="rId8"/>
    <p:sldId id="341" r:id="rId9"/>
    <p:sldId id="342" r:id="rId10"/>
    <p:sldId id="257" r:id="rId11"/>
    <p:sldId id="367" r:id="rId12"/>
    <p:sldId id="258" r:id="rId13"/>
    <p:sldId id="368" r:id="rId14"/>
    <p:sldId id="369" r:id="rId15"/>
    <p:sldId id="370" r:id="rId16"/>
    <p:sldId id="315" r:id="rId17"/>
    <p:sldId id="259" r:id="rId18"/>
    <p:sldId id="387" r:id="rId19"/>
    <p:sldId id="371" r:id="rId20"/>
    <p:sldId id="372" r:id="rId21"/>
    <p:sldId id="373" r:id="rId22"/>
    <p:sldId id="281" r:id="rId23"/>
    <p:sldId id="277" r:id="rId24"/>
    <p:sldId id="271" r:id="rId25"/>
    <p:sldId id="276" r:id="rId26"/>
    <p:sldId id="272" r:id="rId27"/>
    <p:sldId id="274" r:id="rId28"/>
    <p:sldId id="275" r:id="rId29"/>
    <p:sldId id="280" r:id="rId30"/>
    <p:sldId id="284" r:id="rId31"/>
    <p:sldId id="285" r:id="rId32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gs" Target="tags/tag98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展示</a:t>
            </a:r>
            <a:r>
              <a:rPr lang="en-US" altLang="zh-CN"/>
              <a:t>deg</a:t>
            </a:r>
            <a:r>
              <a:rPr lang="zh-CN" altLang="en-US"/>
              <a:t>的状况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GSEA </a:t>
            </a:r>
            <a:r>
              <a:rPr lang="zh-CN" altLang="en-US"/>
              <a:t>我们需要探索自噬相关通路和脂代谢相关</a:t>
            </a:r>
            <a:r>
              <a:rPr lang="zh-CN" altLang="en-US"/>
              <a:t>通路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lipid adn atherosclerosis</a:t>
            </a:r>
            <a:endParaRPr lang="en-US" altLang="zh-CN"/>
          </a:p>
          <a:p>
            <a:r>
              <a:rPr lang="en-US" altLang="zh-CN"/>
              <a:t>phospholipase D singaling pathway</a:t>
            </a:r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KEGG</a:t>
            </a:r>
            <a:r>
              <a:rPr lang="zh-CN" altLang="en-US"/>
              <a:t>左上调，右</a:t>
            </a:r>
            <a:r>
              <a:rPr lang="zh-CN" altLang="en-US"/>
              <a:t>下调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放机器学习筛选出来的几个图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上面两个是</a:t>
            </a:r>
            <a:r>
              <a:rPr lang="en-US" altLang="zh-CN"/>
              <a:t>lasso</a:t>
            </a:r>
            <a:r>
              <a:rPr lang="zh-CN" altLang="en-US"/>
              <a:t>，下面两个是随机森林</a:t>
            </a:r>
            <a:r>
              <a:rPr lang="en-US" altLang="zh-CN"/>
              <a:t>; </a:t>
            </a:r>
            <a:r>
              <a:rPr lang="zh-CN" altLang="en-US"/>
              <a:t>放附图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放机器学习筛选出来的几个图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LPIN1 </a:t>
            </a:r>
            <a:r>
              <a:rPr lang="zh-CN" altLang="en-US"/>
              <a:t>，</a:t>
            </a:r>
            <a:r>
              <a:rPr lang="en-US" altLang="zh-CN"/>
              <a:t> IL6</a:t>
            </a:r>
            <a:r>
              <a:rPr lang="zh-CN" altLang="en-US"/>
              <a:t>，</a:t>
            </a:r>
            <a:r>
              <a:rPr lang="en-US" altLang="zh-CN"/>
              <a:t> ATG5</a:t>
            </a:r>
            <a:r>
              <a:rPr lang="zh-CN" altLang="en-US"/>
              <a:t>，</a:t>
            </a:r>
            <a:r>
              <a:rPr lang="en-US" altLang="zh-CN"/>
              <a:t>HO-1; </a:t>
            </a:r>
            <a:r>
              <a:rPr lang="zh-CN" altLang="en-US"/>
              <a:t>还有文章的</a:t>
            </a:r>
            <a:r>
              <a:rPr lang="en-US" altLang="zh-CN"/>
              <a:t>methods</a:t>
            </a:r>
            <a:r>
              <a:rPr lang="zh-CN" altLang="en-US"/>
              <a:t>部分参考Na, Z., Guo, W., Song, J. et al. Identification of novel candidate biomarkers and immune infiltration in polycystic ovary syndrome. J Ovarian Res 15, 80 (2022). https://doi.org/10.1186/s13048-022-01013-0</a:t>
            </a:r>
            <a:r>
              <a:rPr lang="en-US" altLang="zh-CN"/>
              <a:t> </a:t>
            </a:r>
            <a:r>
              <a:rPr lang="zh-CN" altLang="en-US"/>
              <a:t>写完；</a:t>
            </a:r>
            <a:r>
              <a:rPr lang="en-US" altLang="zh-CN"/>
              <a:t>scmetabolism</a:t>
            </a:r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ACSS2</a:t>
            </a:r>
            <a:endParaRPr lang="zh-CN" altLang="en-US"/>
          </a:p>
          <a:p>
            <a:r>
              <a:rPr lang="zh-CN" altLang="en-US"/>
              <a:t>IL6</a:t>
            </a:r>
            <a:endParaRPr lang="zh-CN" altLang="en-US"/>
          </a:p>
          <a:p>
            <a:r>
              <a:rPr lang="zh-CN" altLang="en-US"/>
              <a:t>LPIN1</a:t>
            </a:r>
            <a:endParaRPr lang="zh-CN" altLang="en-US"/>
          </a:p>
          <a:p>
            <a:r>
              <a:rPr lang="zh-CN" altLang="en-US"/>
              <a:t>CYP2D7</a:t>
            </a:r>
            <a:endParaRPr lang="zh-CN" altLang="en-US"/>
          </a:p>
          <a:p>
            <a:r>
              <a:rPr lang="zh-CN" altLang="en-US"/>
              <a:t>MMP9</a:t>
            </a:r>
            <a:endParaRPr lang="zh-CN" altLang="en-US"/>
          </a:p>
          <a:p>
            <a:r>
              <a:rPr lang="zh-CN" altLang="en-US"/>
              <a:t>ACSM1</a:t>
            </a:r>
            <a:endParaRPr lang="zh-CN" altLang="en-US"/>
          </a:p>
          <a:p>
            <a:r>
              <a:rPr lang="zh-CN" altLang="en-US"/>
              <a:t>CYP2E1</a:t>
            </a:r>
            <a:endParaRPr lang="zh-CN" altLang="en-US"/>
          </a:p>
          <a:p>
            <a:r>
              <a:rPr lang="zh-CN" altLang="en-US"/>
              <a:t>REEP1</a:t>
            </a:r>
            <a:endParaRPr lang="zh-CN" altLang="en-US"/>
          </a:p>
          <a:p>
            <a:r>
              <a:rPr lang="zh-CN" altLang="en-US"/>
              <a:t>HIF3A</a:t>
            </a:r>
            <a:endParaRPr lang="zh-CN" altLang="en-US"/>
          </a:p>
          <a:p>
            <a:r>
              <a:rPr lang="zh-CN" altLang="en-US"/>
              <a:t>UCP2</a:t>
            </a:r>
            <a:endParaRPr lang="zh-CN" altLang="en-US"/>
          </a:p>
          <a:p>
            <a:r>
              <a:rPr lang="zh-CN" altLang="en-US"/>
              <a:t>MAOB</a:t>
            </a:r>
            <a:endParaRPr lang="zh-CN" altLang="en-US"/>
          </a:p>
          <a:p>
            <a:r>
              <a:rPr lang="zh-CN" altLang="en-US"/>
              <a:t>GZMB</a:t>
            </a:r>
            <a:endParaRPr lang="zh-CN" altLang="en-US"/>
          </a:p>
          <a:p>
            <a:r>
              <a:rPr lang="zh-CN" altLang="en-US"/>
              <a:t>BCO2</a:t>
            </a:r>
            <a:endParaRPr lang="zh-CN" altLang="en-US"/>
          </a:p>
          <a:p>
            <a:r>
              <a:rPr lang="zh-CN" altLang="en-US"/>
              <a:t>TGM2</a:t>
            </a:r>
            <a:endParaRPr lang="zh-CN" altLang="en-US"/>
          </a:p>
          <a:p>
            <a:r>
              <a:rPr lang="zh-CN" altLang="en-US"/>
              <a:t>S1PR4</a:t>
            </a:r>
            <a:endParaRPr lang="zh-CN" altLang="en-US"/>
          </a:p>
          <a:p>
            <a:r>
              <a:rPr lang="zh-CN" altLang="en-US"/>
              <a:t>IL1B</a:t>
            </a:r>
            <a:endParaRPr lang="zh-CN" altLang="en-US"/>
          </a:p>
          <a:p>
            <a:r>
              <a:rPr lang="zh-CN" altLang="en-US"/>
              <a:t>NR4A1</a:t>
            </a:r>
            <a:endParaRPr lang="zh-CN" altLang="en-US"/>
          </a:p>
          <a:p>
            <a:r>
              <a:rPr lang="zh-CN" altLang="en-US"/>
              <a:t>BCL2A1</a:t>
            </a:r>
            <a:endParaRPr lang="zh-CN" altLang="en-US"/>
          </a:p>
          <a:p>
            <a:r>
              <a:rPr lang="zh-CN" altLang="en-US"/>
              <a:t>CYP2D6</a:t>
            </a:r>
            <a:endParaRPr lang="zh-CN" altLang="en-US"/>
          </a:p>
          <a:p>
            <a:r>
              <a:rPr lang="zh-CN" altLang="en-US"/>
              <a:t>CYBB</a:t>
            </a:r>
            <a:endParaRPr lang="zh-CN" altLang="en-US"/>
          </a:p>
          <a:p>
            <a:r>
              <a:rPr lang="zh-CN" altLang="en-US"/>
              <a:t>SOX4</a:t>
            </a:r>
            <a:endParaRPr lang="zh-CN" altLang="en-US"/>
          </a:p>
          <a:p>
            <a:r>
              <a:rPr lang="zh-CN" altLang="en-US"/>
              <a:t>ANXA1</a:t>
            </a:r>
            <a:endParaRPr lang="zh-CN" altLang="en-US"/>
          </a:p>
          <a:p>
            <a:r>
              <a:rPr lang="zh-CN" altLang="en-US"/>
              <a:t>MMP2</a:t>
            </a:r>
            <a:endParaRPr lang="zh-CN" altLang="en-US"/>
          </a:p>
          <a:p>
            <a:r>
              <a:rPr lang="zh-CN" altLang="en-US"/>
              <a:t>ALB</a:t>
            </a:r>
            <a:endParaRPr lang="zh-CN" altLang="en-US"/>
          </a:p>
          <a:p>
            <a:r>
              <a:rPr lang="zh-CN" altLang="en-US"/>
              <a:t>ADAP2</a:t>
            </a:r>
            <a:endParaRPr lang="zh-CN" altLang="en-US"/>
          </a:p>
          <a:p>
            <a:r>
              <a:rPr lang="zh-CN" altLang="en-US"/>
              <a:t>CASP1</a:t>
            </a:r>
            <a:endParaRPr lang="zh-CN" altLang="en-US"/>
          </a:p>
          <a:p>
            <a:r>
              <a:rPr lang="zh-CN" altLang="en-US"/>
              <a:t>IFIT3</a:t>
            </a:r>
            <a:endParaRPr lang="zh-CN" altLang="en-US"/>
          </a:p>
          <a:p>
            <a:r>
              <a:rPr lang="zh-CN" altLang="en-US"/>
              <a:t>SLIT3</a:t>
            </a:r>
            <a:endParaRPr lang="zh-CN" altLang="en-US"/>
          </a:p>
          <a:p>
            <a:r>
              <a:rPr lang="zh-CN" altLang="en-US"/>
              <a:t>CEND1</a:t>
            </a:r>
            <a:endParaRPr lang="zh-CN" altLang="en-US"/>
          </a:p>
          <a:p>
            <a:r>
              <a:rPr lang="zh-CN" altLang="en-US"/>
              <a:t>RAC2</a:t>
            </a:r>
            <a:endParaRPr lang="zh-CN" altLang="en-US"/>
          </a:p>
          <a:p>
            <a:r>
              <a:rPr lang="zh-CN" altLang="en-US"/>
              <a:t>RSAD2</a:t>
            </a:r>
            <a:endParaRPr lang="zh-CN" altLang="en-US"/>
          </a:p>
          <a:p>
            <a:r>
              <a:rPr lang="zh-CN" altLang="en-US"/>
              <a:t>DEPP1</a:t>
            </a:r>
            <a:endParaRPr lang="zh-CN" altLang="en-US"/>
          </a:p>
          <a:p>
            <a:r>
              <a:rPr lang="zh-CN" altLang="en-US"/>
              <a:t>NRGN</a:t>
            </a:r>
            <a:endParaRPr lang="zh-CN" altLang="en-US"/>
          </a:p>
          <a:p>
            <a:r>
              <a:rPr lang="zh-CN" altLang="en-US"/>
              <a:t>FGR</a:t>
            </a:r>
            <a:endParaRPr lang="zh-CN" altLang="en-US"/>
          </a:p>
          <a:p>
            <a:r>
              <a:rPr lang="zh-CN" altLang="en-US"/>
              <a:t>LRRK2</a:t>
            </a:r>
            <a:endParaRPr lang="zh-CN" altLang="en-US"/>
          </a:p>
          <a:p>
            <a:r>
              <a:rPr lang="zh-CN" altLang="en-US"/>
              <a:t>TMEM71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up and down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这是第一个数据库的差异基因的热图和火山图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第二个数据库的差异基因和火山图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第三个数据库的差异基因和火山图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炎症、免疫、凋亡（自噬？）</a:t>
            </a:r>
            <a:endParaRPr lang="en-US" altLang="zh-CN"/>
          </a:p>
          <a:p>
            <a:r>
              <a:rPr lang="en-US" altLang="zh-CN"/>
              <a:t>regulation of inflammatoray response</a:t>
            </a:r>
            <a:endParaRPr lang="en-US" altLang="zh-CN"/>
          </a:p>
          <a:p>
            <a:r>
              <a:rPr lang="en-US" altLang="zh-CN"/>
              <a:t>leukocyte migration</a:t>
            </a:r>
            <a:endParaRPr lang="en-US" altLang="zh-CN"/>
          </a:p>
          <a:p>
            <a:r>
              <a:rPr lang="en-US" altLang="zh-CN"/>
              <a:t>response to molecule of bacterial origin</a:t>
            </a:r>
            <a:endParaRPr lang="en-US" altLang="zh-CN"/>
          </a:p>
          <a:p>
            <a:r>
              <a:rPr lang="en-US" altLang="zh-CN"/>
              <a:t>response to lipopolysaccharide</a:t>
            </a:r>
            <a:endParaRPr lang="en-US" altLang="zh-CN"/>
          </a:p>
          <a:p>
            <a:r>
              <a:rPr lang="en-US" altLang="zh-CN"/>
              <a:t>cell chemotaxis</a:t>
            </a:r>
            <a:endParaRPr lang="en-US" altLang="zh-CN"/>
          </a:p>
          <a:p>
            <a:r>
              <a:rPr lang="en-US" altLang="zh-CN"/>
              <a:t>leukocyte chemotaxis</a:t>
            </a:r>
            <a:endParaRPr lang="en-US" altLang="zh-CN"/>
          </a:p>
          <a:p>
            <a:r>
              <a:rPr lang="en-US" altLang="zh-CN"/>
              <a:t>cellular response to biotic stimulus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peptidase inhibitor complex</a:t>
            </a:r>
            <a:endParaRPr lang="en-US" altLang="zh-CN"/>
          </a:p>
          <a:p>
            <a:r>
              <a:rPr lang="en-US" altLang="zh-CN"/>
              <a:t>NADPH oxidase complex</a:t>
            </a:r>
            <a:endParaRPr lang="en-US" altLang="zh-CN"/>
          </a:p>
          <a:p>
            <a:r>
              <a:rPr lang="en-US" altLang="zh-CN"/>
              <a:t>immunological synapse</a:t>
            </a:r>
            <a:endParaRPr lang="en-US" altLang="zh-CN"/>
          </a:p>
          <a:p>
            <a:r>
              <a:rPr lang="en-US" altLang="zh-CN"/>
              <a:t>phagocytic vesicle</a:t>
            </a:r>
            <a:endParaRPr lang="en-US" altLang="zh-CN"/>
          </a:p>
          <a:p>
            <a:r>
              <a:rPr lang="en-US" altLang="zh-CN"/>
              <a:t>tertiary granule membrane</a:t>
            </a:r>
            <a:endParaRPr lang="en-US" altLang="zh-CN"/>
          </a:p>
          <a:p>
            <a:r>
              <a:rPr lang="en-US" altLang="zh-CN"/>
              <a:t>specific granule membrane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CXCR chemokine receptor binding</a:t>
            </a:r>
            <a:endParaRPr lang="en-US" altLang="zh-CN"/>
          </a:p>
          <a:p>
            <a:r>
              <a:rPr lang="en-US" altLang="zh-CN"/>
              <a:t>pattern recognition receptor activity</a:t>
            </a:r>
            <a:endParaRPr lang="en-US" altLang="zh-CN"/>
          </a:p>
          <a:p>
            <a:r>
              <a:rPr lang="en-US" altLang="zh-CN"/>
              <a:t>chemokine activity</a:t>
            </a:r>
            <a:endParaRPr lang="en-US" altLang="zh-CN"/>
          </a:p>
          <a:p>
            <a:r>
              <a:rPr lang="en-US" altLang="zh-CN"/>
              <a:t>chemokine receptor binding</a:t>
            </a:r>
            <a:endParaRPr lang="en-US" altLang="zh-CN"/>
          </a:p>
          <a:p>
            <a:r>
              <a:rPr lang="en-US" altLang="zh-CN"/>
              <a:t>immune receptor activity</a:t>
            </a:r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xenobiotic catabolic process</a:t>
            </a:r>
            <a:endParaRPr lang="en-US" altLang="zh-CN"/>
          </a:p>
          <a:p>
            <a:r>
              <a:rPr lang="en-US" altLang="zh-CN"/>
              <a:t>dopamine metabolic process</a:t>
            </a:r>
            <a:endParaRPr lang="en-US" altLang="zh-CN"/>
          </a:p>
          <a:p>
            <a:r>
              <a:rPr lang="en-US" altLang="zh-CN"/>
              <a:t>long-chain fatty acid metabolic process</a:t>
            </a:r>
            <a:endParaRPr lang="en-US" altLang="zh-CN"/>
          </a:p>
          <a:p>
            <a:r>
              <a:rPr lang="en-US" altLang="zh-CN"/>
              <a:t>regulation of synaptic plasticity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fibrillar collagen trimer</a:t>
            </a:r>
            <a:endParaRPr lang="en-US" altLang="zh-CN"/>
          </a:p>
          <a:p>
            <a:r>
              <a:rPr lang="en-US" altLang="zh-CN"/>
              <a:t>myosin</a:t>
            </a:r>
            <a:endParaRPr lang="en-US" altLang="zh-CN"/>
          </a:p>
          <a:p>
            <a:r>
              <a:rPr lang="en-US" altLang="zh-CN"/>
              <a:t>chloride channel complex</a:t>
            </a:r>
            <a:endParaRPr lang="en-US" altLang="zh-CN"/>
          </a:p>
          <a:p>
            <a:r>
              <a:rPr lang="en-US" altLang="zh-CN"/>
              <a:t>actin cytoskeleton</a:t>
            </a:r>
            <a:endParaRPr lang="en-US" altLang="zh-CN"/>
          </a:p>
          <a:p>
            <a:r>
              <a:rPr lang="en-US" altLang="zh-CN"/>
              <a:t>endoplasmic reticulum lumen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MHC class ii receptor activity</a:t>
            </a:r>
            <a:endParaRPr lang="en-US" altLang="zh-CN"/>
          </a:p>
          <a:p>
            <a:r>
              <a:rPr lang="en-US" altLang="zh-CN"/>
              <a:t>cell-cell adhesion mediator activity</a:t>
            </a:r>
            <a:endParaRPr lang="en-US" altLang="zh-CN"/>
          </a:p>
          <a:p>
            <a:r>
              <a:rPr lang="en-US" altLang="zh-CN"/>
              <a:t>cell adhsion mediator activity</a:t>
            </a:r>
            <a:endParaRPr lang="en-US" altLang="zh-CN"/>
          </a:p>
          <a:p>
            <a:r>
              <a:rPr lang="en-US" altLang="zh-CN"/>
              <a:t>monooxygenase acticity</a:t>
            </a:r>
            <a:endParaRPr lang="en-US" altLang="zh-CN"/>
          </a:p>
          <a:p>
            <a:r>
              <a:rPr lang="en-US" altLang="zh-CN"/>
              <a:t>extracellular matrix structural constitution</a:t>
            </a:r>
            <a:endParaRPr lang="en-US" altLang="zh-CN"/>
          </a:p>
          <a:p>
            <a:r>
              <a:rPr lang="en-US" altLang="zh-CN"/>
              <a:t>iron ion binding</a:t>
            </a:r>
            <a:endParaRPr lang="en-US" altLang="zh-CN"/>
          </a:p>
          <a:p>
            <a:r>
              <a:rPr lang="en-US" altLang="zh-CN"/>
              <a:t>carbohydrate binding</a:t>
            </a:r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Go</a:t>
            </a:r>
            <a:r>
              <a:rPr lang="zh-CN" altLang="en-US"/>
              <a:t>和</a:t>
            </a:r>
            <a:r>
              <a:rPr lang="en-US" altLang="zh-CN"/>
              <a:t>KEGG</a:t>
            </a:r>
            <a:r>
              <a:rPr lang="zh-CN" altLang="en-US"/>
              <a:t>的</a:t>
            </a:r>
            <a:r>
              <a:rPr lang="en-US" altLang="zh-CN"/>
              <a:t>csv</a:t>
            </a:r>
            <a:r>
              <a:rPr lang="zh-CN" altLang="en-US"/>
              <a:t>文件发我，</a:t>
            </a:r>
            <a:r>
              <a:rPr lang="en-US" altLang="zh-CN"/>
              <a:t> </a:t>
            </a:r>
            <a:r>
              <a:rPr lang="zh-CN" altLang="en-US"/>
              <a:t>图重新调整。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motor protein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5.xml"/><Relationship Id="rId7" Type="http://schemas.openxmlformats.org/officeDocument/2006/relationships/image" Target="../media/image3.png"/><Relationship Id="rId6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tags" Target="../tags/tag3.xml"/><Relationship Id="rId3" Type="http://schemas.openxmlformats.org/officeDocument/2006/relationships/image" Target="../media/image1.png"/><Relationship Id="rId2" Type="http://schemas.openxmlformats.org/officeDocument/2006/relationships/tags" Target="../tags/tag2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image" Target="../media/image33.png"/><Relationship Id="rId6" Type="http://schemas.openxmlformats.org/officeDocument/2006/relationships/tags" Target="../tags/tag48.xml"/><Relationship Id="rId5" Type="http://schemas.openxmlformats.org/officeDocument/2006/relationships/image" Target="../media/image32.png"/><Relationship Id="rId4" Type="http://schemas.openxmlformats.org/officeDocument/2006/relationships/tags" Target="../tags/tag47.xml"/><Relationship Id="rId3" Type="http://schemas.openxmlformats.org/officeDocument/2006/relationships/image" Target="../media/image31.png"/><Relationship Id="rId2" Type="http://schemas.openxmlformats.org/officeDocument/2006/relationships/tags" Target="../tags/tag46.xml"/><Relationship Id="rId14" Type="http://schemas.openxmlformats.org/officeDocument/2006/relationships/notesSlide" Target="../notesSlides/notesSlide10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35.png"/><Relationship Id="rId11" Type="http://schemas.openxmlformats.org/officeDocument/2006/relationships/tags" Target="../tags/tag51.xml"/><Relationship Id="rId10" Type="http://schemas.openxmlformats.org/officeDocument/2006/relationships/image" Target="../media/image34.png"/><Relationship Id="rId1" Type="http://schemas.openxmlformats.org/officeDocument/2006/relationships/tags" Target="../tags/tag4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tags" Target="../tags/tag56.xml"/><Relationship Id="rId7" Type="http://schemas.openxmlformats.org/officeDocument/2006/relationships/tags" Target="../tags/tag55.xml"/><Relationship Id="rId6" Type="http://schemas.openxmlformats.org/officeDocument/2006/relationships/image" Target="../media/image38.png"/><Relationship Id="rId5" Type="http://schemas.openxmlformats.org/officeDocument/2006/relationships/tags" Target="../tags/tag54.xml"/><Relationship Id="rId4" Type="http://schemas.openxmlformats.org/officeDocument/2006/relationships/image" Target="../media/image37.png"/><Relationship Id="rId3" Type="http://schemas.openxmlformats.org/officeDocument/2006/relationships/tags" Target="../tags/tag53.xml"/><Relationship Id="rId2" Type="http://schemas.openxmlformats.org/officeDocument/2006/relationships/image" Target="../media/image36.png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52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58.xml"/><Relationship Id="rId2" Type="http://schemas.openxmlformats.org/officeDocument/2006/relationships/image" Target="../media/image40.png"/><Relationship Id="rId1" Type="http://schemas.openxmlformats.org/officeDocument/2006/relationships/tags" Target="../tags/tag5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0.xml"/><Relationship Id="rId2" Type="http://schemas.openxmlformats.org/officeDocument/2006/relationships/image" Target="../media/image41.png"/><Relationship Id="rId1" Type="http://schemas.openxmlformats.org/officeDocument/2006/relationships/tags" Target="../tags/tag5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tags" Target="../tags/tag64.xml"/><Relationship Id="rId4" Type="http://schemas.openxmlformats.org/officeDocument/2006/relationships/image" Target="../media/image42.png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6.xml"/><Relationship Id="rId2" Type="http://schemas.openxmlformats.org/officeDocument/2006/relationships/image" Target="../media/image44.png"/><Relationship Id="rId1" Type="http://schemas.openxmlformats.org/officeDocument/2006/relationships/tags" Target="../tags/tag6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1" Type="http://schemas.openxmlformats.org/officeDocument/2006/relationships/tags" Target="../tags/tag67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tags" Target="../tags/tag72.xml"/><Relationship Id="rId7" Type="http://schemas.openxmlformats.org/officeDocument/2006/relationships/image" Target="../media/image48.png"/><Relationship Id="rId6" Type="http://schemas.openxmlformats.org/officeDocument/2006/relationships/tags" Target="../tags/tag71.xml"/><Relationship Id="rId5" Type="http://schemas.openxmlformats.org/officeDocument/2006/relationships/image" Target="../media/image47.png"/><Relationship Id="rId4" Type="http://schemas.openxmlformats.org/officeDocument/2006/relationships/tags" Target="../tags/tag70.xml"/><Relationship Id="rId3" Type="http://schemas.openxmlformats.org/officeDocument/2006/relationships/image" Target="../media/image46.png"/><Relationship Id="rId2" Type="http://schemas.openxmlformats.org/officeDocument/2006/relationships/tags" Target="../tags/tag69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50.png"/><Relationship Id="rId10" Type="http://schemas.openxmlformats.org/officeDocument/2006/relationships/tags" Target="../tags/tag73.xml"/><Relationship Id="rId1" Type="http://schemas.openxmlformats.org/officeDocument/2006/relationships/tags" Target="../tags/tag6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tags" Target="../tags/tag78.xml"/><Relationship Id="rId7" Type="http://schemas.openxmlformats.org/officeDocument/2006/relationships/image" Target="../media/image53.png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image" Target="../media/image52.png"/><Relationship Id="rId3" Type="http://schemas.openxmlformats.org/officeDocument/2006/relationships/tags" Target="../tags/tag75.xml"/><Relationship Id="rId2" Type="http://schemas.openxmlformats.org/officeDocument/2006/relationships/image" Target="../media/image51.png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80.xml"/><Relationship Id="rId11" Type="http://schemas.openxmlformats.org/officeDocument/2006/relationships/image" Target="../media/image55.png"/><Relationship Id="rId10" Type="http://schemas.openxmlformats.org/officeDocument/2006/relationships/tags" Target="../tags/tag79.xml"/><Relationship Id="rId1" Type="http://schemas.openxmlformats.org/officeDocument/2006/relationships/tags" Target="../tags/tag74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3.xml"/><Relationship Id="rId4" Type="http://schemas.openxmlformats.org/officeDocument/2006/relationships/image" Target="../media/image57.png"/><Relationship Id="rId3" Type="http://schemas.openxmlformats.org/officeDocument/2006/relationships/tags" Target="../tags/tag82.xml"/><Relationship Id="rId2" Type="http://schemas.openxmlformats.org/officeDocument/2006/relationships/image" Target="../media/image56.png"/><Relationship Id="rId1" Type="http://schemas.openxmlformats.org/officeDocument/2006/relationships/tags" Target="../tags/tag8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.png"/><Relationship Id="rId7" Type="http://schemas.openxmlformats.org/officeDocument/2006/relationships/tags" Target="../tags/tag11.xml"/><Relationship Id="rId6" Type="http://schemas.openxmlformats.org/officeDocument/2006/relationships/image" Target="../media/image5.png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0" Type="http://schemas.openxmlformats.org/officeDocument/2006/relationships/notesSlide" Target="../notesSlides/notesSlide2.xml"/><Relationship Id="rId1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5.xml"/><Relationship Id="rId2" Type="http://schemas.openxmlformats.org/officeDocument/2006/relationships/image" Target="../media/image58.png"/><Relationship Id="rId1" Type="http://schemas.openxmlformats.org/officeDocument/2006/relationships/tags" Target="../tags/tag8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8.xml"/><Relationship Id="rId4" Type="http://schemas.openxmlformats.org/officeDocument/2006/relationships/image" Target="../media/image60.png"/><Relationship Id="rId3" Type="http://schemas.openxmlformats.org/officeDocument/2006/relationships/tags" Target="../tags/tag87.xml"/><Relationship Id="rId2" Type="http://schemas.openxmlformats.org/officeDocument/2006/relationships/image" Target="../media/image59.png"/><Relationship Id="rId1" Type="http://schemas.openxmlformats.org/officeDocument/2006/relationships/tags" Target="../tags/tag86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image" Target="../media/image63.png"/><Relationship Id="rId5" Type="http://schemas.openxmlformats.org/officeDocument/2006/relationships/tags" Target="../tags/tag91.xml"/><Relationship Id="rId4" Type="http://schemas.openxmlformats.org/officeDocument/2006/relationships/image" Target="../media/image62.png"/><Relationship Id="rId3" Type="http://schemas.openxmlformats.org/officeDocument/2006/relationships/tags" Target="../tags/tag90.xml"/><Relationship Id="rId2" Type="http://schemas.openxmlformats.org/officeDocument/2006/relationships/image" Target="../media/image61.png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5.png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1" Type="http://schemas.openxmlformats.org/officeDocument/2006/relationships/tags" Target="../tags/tag9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1" Type="http://schemas.openxmlformats.org/officeDocument/2006/relationships/tags" Target="../tags/tag9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4.xml"/><Relationship Id="rId4" Type="http://schemas.openxmlformats.org/officeDocument/2006/relationships/image" Target="../media/image8.png"/><Relationship Id="rId3" Type="http://schemas.openxmlformats.org/officeDocument/2006/relationships/tags" Target="../tags/tag13.xml"/><Relationship Id="rId2" Type="http://schemas.openxmlformats.org/officeDocument/2006/relationships/image" Target="../media/image7.png"/><Relationship Id="rId1" Type="http://schemas.openxmlformats.org/officeDocument/2006/relationships/tags" Target="../tags/tag1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.xml"/><Relationship Id="rId4" Type="http://schemas.openxmlformats.org/officeDocument/2006/relationships/image" Target="../media/image10.png"/><Relationship Id="rId3" Type="http://schemas.openxmlformats.org/officeDocument/2006/relationships/tags" Target="../tags/tag16.xml"/><Relationship Id="rId2" Type="http://schemas.openxmlformats.org/officeDocument/2006/relationships/image" Target="../media/image9.png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.xml"/><Relationship Id="rId4" Type="http://schemas.openxmlformats.org/officeDocument/2006/relationships/image" Target="../media/image12.png"/><Relationship Id="rId3" Type="http://schemas.openxmlformats.org/officeDocument/2006/relationships/tags" Target="../tags/tag19.xml"/><Relationship Id="rId2" Type="http://schemas.openxmlformats.org/officeDocument/2006/relationships/image" Target="../media/image11.png"/><Relationship Id="rId1" Type="http://schemas.openxmlformats.org/officeDocument/2006/relationships/tags" Target="../tags/tag1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25.xml"/><Relationship Id="rId7" Type="http://schemas.openxmlformats.org/officeDocument/2006/relationships/image" Target="../media/image15.png"/><Relationship Id="rId6" Type="http://schemas.openxmlformats.org/officeDocument/2006/relationships/tags" Target="../tags/tag24.xml"/><Relationship Id="rId5" Type="http://schemas.openxmlformats.org/officeDocument/2006/relationships/image" Target="../media/image14.png"/><Relationship Id="rId4" Type="http://schemas.openxmlformats.org/officeDocument/2006/relationships/tags" Target="../tags/tag23.xml"/><Relationship Id="rId3" Type="http://schemas.openxmlformats.org/officeDocument/2006/relationships/image" Target="../media/image13.png"/><Relationship Id="rId2" Type="http://schemas.openxmlformats.org/officeDocument/2006/relationships/tags" Target="../tags/tag22.xml"/><Relationship Id="rId13" Type="http://schemas.openxmlformats.org/officeDocument/2006/relationships/notesSlide" Target="../notesSlides/notesSlide6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7.png"/><Relationship Id="rId10" Type="http://schemas.openxmlformats.org/officeDocument/2006/relationships/tags" Target="../tags/tag26.xml"/><Relationship Id="rId1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tags" Target="../tags/tag31.xml"/><Relationship Id="rId7" Type="http://schemas.openxmlformats.org/officeDocument/2006/relationships/image" Target="../media/image20.png"/><Relationship Id="rId6" Type="http://schemas.openxmlformats.org/officeDocument/2006/relationships/tags" Target="../tags/tag30.xml"/><Relationship Id="rId5" Type="http://schemas.openxmlformats.org/officeDocument/2006/relationships/image" Target="../media/image19.png"/><Relationship Id="rId4" Type="http://schemas.openxmlformats.org/officeDocument/2006/relationships/tags" Target="../tags/tag29.xml"/><Relationship Id="rId3" Type="http://schemas.openxmlformats.org/officeDocument/2006/relationships/image" Target="../media/image18.png"/><Relationship Id="rId2" Type="http://schemas.openxmlformats.org/officeDocument/2006/relationships/tags" Target="../tags/tag28.xml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2.png"/><Relationship Id="rId10" Type="http://schemas.openxmlformats.org/officeDocument/2006/relationships/tags" Target="../tags/tag32.xml"/><Relationship Id="rId1" Type="http://schemas.openxmlformats.org/officeDocument/2006/relationships/tags" Target="../tags/tag2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image" Target="../media/image25.png"/><Relationship Id="rId7" Type="http://schemas.openxmlformats.org/officeDocument/2006/relationships/tags" Target="../tags/tag37.xml"/><Relationship Id="rId6" Type="http://schemas.openxmlformats.org/officeDocument/2006/relationships/image" Target="../media/image24.png"/><Relationship Id="rId5" Type="http://schemas.openxmlformats.org/officeDocument/2006/relationships/tags" Target="../tags/tag36.xml"/><Relationship Id="rId4" Type="http://schemas.openxmlformats.org/officeDocument/2006/relationships/image" Target="../media/image23.png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6.png"/><Relationship Id="rId1" Type="http://schemas.openxmlformats.org/officeDocument/2006/relationships/tags" Target="../tags/tag3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image" Target="../media/image29.png"/><Relationship Id="rId7" Type="http://schemas.openxmlformats.org/officeDocument/2006/relationships/tags" Target="../tags/tag43.xml"/><Relationship Id="rId6" Type="http://schemas.openxmlformats.org/officeDocument/2006/relationships/image" Target="../media/image28.png"/><Relationship Id="rId5" Type="http://schemas.openxmlformats.org/officeDocument/2006/relationships/tags" Target="../tags/tag42.xml"/><Relationship Id="rId4" Type="http://schemas.openxmlformats.org/officeDocument/2006/relationships/image" Target="../media/image27.png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0.png"/><Relationship Id="rId1" Type="http://schemas.openxmlformats.org/officeDocument/2006/relationships/tags" Target="../tags/tag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22053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Figure 1</a:t>
            </a:r>
            <a:endParaRPr lang="en-US" altLang="zh-CN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8590" y="494030"/>
            <a:ext cx="3128010" cy="2660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62890" y="3716020"/>
            <a:ext cx="3098165" cy="26479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361055" y="2124710"/>
            <a:ext cx="3100070" cy="26085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828790" y="842645"/>
            <a:ext cx="4478655" cy="44627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7150" y="5696585"/>
            <a:ext cx="59016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C     </a:t>
            </a:r>
            <a:r>
              <a:rPr lang="zh-CN" altLang="en-US">
                <a:sym typeface="+mn-ea"/>
              </a:rPr>
              <a:t>俊俊的</a:t>
            </a:r>
            <a:r>
              <a:rPr lang="en-US" altLang="zh-CN">
                <a:sym typeface="+mn-ea"/>
              </a:rPr>
              <a:t>GSEA</a:t>
            </a:r>
            <a:r>
              <a:rPr lang="zh-CN" altLang="en-US">
                <a:sym typeface="+mn-ea"/>
              </a:rPr>
              <a:t>以及与自噬，脂代谢相关通路的</a:t>
            </a:r>
            <a:r>
              <a:rPr lang="en-US" altLang="zh-CN">
                <a:sym typeface="+mn-ea"/>
              </a:rPr>
              <a:t>GSEA</a:t>
            </a:r>
            <a:endParaRPr lang="en-US" altLang="zh-CN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r="52436"/>
          <a:stretch>
            <a:fillRect/>
          </a:stretch>
        </p:blipFill>
        <p:spPr>
          <a:xfrm>
            <a:off x="5901690" y="0"/>
            <a:ext cx="5608955" cy="2984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8045" y="172720"/>
            <a:ext cx="3709670" cy="31191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41975" y="3727450"/>
            <a:ext cx="2927350" cy="18122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184785" y="6221730"/>
            <a:ext cx="17043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Figure 2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569325" y="3727450"/>
            <a:ext cx="2753360" cy="19729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84785" y="2931160"/>
            <a:ext cx="5191125" cy="25431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3545" y="1347470"/>
            <a:ext cx="3476625" cy="76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5080" y="2071370"/>
            <a:ext cx="6019800" cy="37242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119495" y="2109470"/>
            <a:ext cx="5953125" cy="368617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184785" y="774700"/>
            <a:ext cx="17043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Figure 2</a:t>
            </a:r>
            <a:endParaRPr lang="en-US" altLang="zh-CN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345940" y="1347470"/>
            <a:ext cx="733425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2080" y="1287145"/>
            <a:ext cx="12059920" cy="50196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08730" y="1016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GO gsea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84785" y="774700"/>
            <a:ext cx="17043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Figure 2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1670" y="1622425"/>
            <a:ext cx="10868025" cy="447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44950" y="5080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KEGG GSEA</a:t>
            </a:r>
            <a:endParaRPr lang="en-US" altLang="zh-CN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84785" y="774700"/>
            <a:ext cx="17043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Figure 2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89535" y="241300"/>
            <a:ext cx="48406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r>
              <a:rPr lang="en-US" altLang="zh-CN"/>
              <a:t>Figure 3</a:t>
            </a:r>
            <a:endParaRPr lang="en-US" altLang="zh-CN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673735" y="1009650"/>
            <a:ext cx="48406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A  </a:t>
            </a:r>
            <a:r>
              <a:rPr lang="zh-CN" altLang="en-US"/>
              <a:t>和</a:t>
            </a:r>
            <a:r>
              <a:rPr lang="en-US" altLang="zh-CN"/>
              <a:t>mitoCarta 3.0 </a:t>
            </a:r>
            <a:r>
              <a:rPr lang="zh-CN" altLang="en-US"/>
              <a:t>交出来的</a:t>
            </a:r>
            <a:r>
              <a:rPr lang="en-US" altLang="zh-CN"/>
              <a:t>36</a:t>
            </a:r>
            <a:r>
              <a:rPr lang="zh-CN" altLang="en-US"/>
              <a:t>个基因的热图</a:t>
            </a:r>
            <a:endParaRPr lang="zh-CN" altLang="en-US"/>
          </a:p>
          <a:p>
            <a:r>
              <a:rPr lang="en-US" altLang="zh-CN"/>
              <a:t>B PPI </a:t>
            </a:r>
            <a:r>
              <a:rPr lang="zh-CN" altLang="en-US"/>
              <a:t>网络图</a:t>
            </a:r>
            <a:endParaRPr lang="zh-CN" altLang="en-US"/>
          </a:p>
          <a:p>
            <a:r>
              <a:rPr lang="en-US" altLang="zh-CN"/>
              <a:t>C top 10 hub genes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3735" y="2209800"/>
            <a:ext cx="3756660" cy="3708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676265" y="2423160"/>
            <a:ext cx="4720590" cy="34950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2025" y="390525"/>
            <a:ext cx="8439150" cy="6076950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89535" y="241300"/>
            <a:ext cx="48406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r>
              <a:rPr lang="en-US" altLang="zh-CN"/>
              <a:t>Figure 3</a:t>
            </a:r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91945" y="1353185"/>
            <a:ext cx="7877175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48406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r>
              <a:rPr lang="en-US" altLang="zh-CN"/>
              <a:t>Figure 4  </a:t>
            </a:r>
            <a:r>
              <a:rPr lang="zh-CN" altLang="en-US"/>
              <a:t>机器学习的图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8480" y="565785"/>
            <a:ext cx="2480310" cy="1809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935730" y="274320"/>
            <a:ext cx="3200400" cy="28308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463155" y="86360"/>
            <a:ext cx="3888740" cy="33426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84480" y="3562985"/>
            <a:ext cx="3403600" cy="27489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090035" y="3919855"/>
            <a:ext cx="2891790" cy="22936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1625" y="0"/>
            <a:ext cx="3585845" cy="35471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75130" y="3547110"/>
            <a:ext cx="1029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ACSS2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887470" y="0"/>
            <a:ext cx="3591560" cy="358775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060315" y="3587750"/>
            <a:ext cx="1029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CYBB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032115" y="98425"/>
            <a:ext cx="3342005" cy="33502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736455" y="3587750"/>
            <a:ext cx="1294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LPIN1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06145" y="4044315"/>
            <a:ext cx="2567940" cy="25539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43020" y="54781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NR4A1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002655" y="3547110"/>
            <a:ext cx="3439160" cy="313817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0" y="0"/>
            <a:ext cx="48406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r>
              <a:rPr lang="en-US" altLang="zh-CN"/>
              <a:t>Figure 4  </a:t>
            </a:r>
            <a:r>
              <a:rPr lang="zh-CN" altLang="en-US"/>
              <a:t>机器学习的图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39545" y="1501140"/>
            <a:ext cx="4588510" cy="38557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79565" y="1348105"/>
            <a:ext cx="4852670" cy="41617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0" y="0"/>
            <a:ext cx="48406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r>
              <a:rPr lang="en-US" altLang="zh-CN"/>
              <a:t>Figure 4  </a:t>
            </a:r>
            <a:r>
              <a:rPr lang="zh-CN" altLang="en-US"/>
              <a:t>机器学习的图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631565" y="7061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XGBOOST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104775" y="159385"/>
            <a:ext cx="22053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Figure 1 - supplementary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19125" y="1416685"/>
            <a:ext cx="75209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A  </a:t>
            </a:r>
            <a:r>
              <a:rPr lang="zh-CN">
                <a:sym typeface="+mn-ea"/>
              </a:rPr>
              <a:t>三个基因集的韦恩图</a:t>
            </a:r>
            <a:r>
              <a:rPr lang="en-US" altLang="zh-CN">
                <a:sym typeface="+mn-ea"/>
              </a:rPr>
              <a:t> up and down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923925" y="5526405"/>
            <a:ext cx="43046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"DUSP2"    "SERPINA1" "CXCL2"    "ICAM3" 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5721985" y="5526405"/>
            <a:ext cx="48406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"TSHZ2"      "AKAP5"      "SREBF2-AS1" "PNMA8B"    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13475" y="2076450"/>
            <a:ext cx="3359150" cy="3336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44600" y="2168525"/>
            <a:ext cx="3168650" cy="31521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6380" y="1508125"/>
            <a:ext cx="11421110" cy="307975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0" y="0"/>
            <a:ext cx="48406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r>
              <a:rPr lang="en-US" altLang="zh-CN"/>
              <a:t>Figure 4  </a:t>
            </a:r>
            <a:r>
              <a:rPr lang="zh-CN" altLang="en-US"/>
              <a:t>机器学习的图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67730" y="2754630"/>
            <a:ext cx="5038090" cy="31394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2115" y="1243965"/>
            <a:ext cx="4833620" cy="477139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89535" y="393700"/>
            <a:ext cx="48406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r>
              <a:rPr lang="en-US" altLang="zh-CN"/>
              <a:t>Figure 5  </a:t>
            </a:r>
            <a:r>
              <a:rPr lang="zh-CN" altLang="en-US"/>
              <a:t>免疫浸润的结果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7480" y="762000"/>
            <a:ext cx="3698240" cy="31832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94785" y="825500"/>
            <a:ext cx="3681730" cy="31616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676515" y="882650"/>
            <a:ext cx="3275965" cy="281051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89535" y="393700"/>
            <a:ext cx="48406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r>
              <a:rPr lang="en-US" altLang="zh-CN"/>
              <a:t>Figure 5  </a:t>
            </a:r>
            <a:r>
              <a:rPr lang="zh-CN" altLang="en-US"/>
              <a:t>免疫浸润的结果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43840" y="5254625"/>
            <a:ext cx="1677670" cy="10375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89535" y="393700"/>
            <a:ext cx="48406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r>
              <a:rPr lang="en-US" altLang="zh-CN"/>
              <a:t>Figure 5  </a:t>
            </a:r>
            <a:r>
              <a:rPr lang="zh-CN" altLang="en-US"/>
              <a:t>免疫浸润的结果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87855" y="1275715"/>
            <a:ext cx="7324090" cy="54502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658350" y="2362200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LPIN1</a:t>
            </a:r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8470900" y="748030"/>
            <a:ext cx="3056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5</a:t>
            </a:r>
            <a:r>
              <a:rPr lang="zh-CN" altLang="en-US"/>
              <a:t>个基因和免疫细胞的关系</a:t>
            </a:r>
            <a:endParaRPr lang="zh-CN" altLang="en-US"/>
          </a:p>
          <a:p>
            <a:r>
              <a:rPr lang="en-US" altLang="zh-CN"/>
              <a:t>cibersort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5020" y="748030"/>
            <a:ext cx="7675880" cy="56756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66520" y="866775"/>
            <a:ext cx="9458325" cy="51244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154045" y="3244850"/>
            <a:ext cx="3056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后面再想想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0" y="0"/>
            <a:ext cx="216535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ACSS2</a:t>
            </a:r>
            <a:endParaRPr lang="zh-CN" altLang="en-US" sz="1000"/>
          </a:p>
          <a:p>
            <a:r>
              <a:rPr lang="zh-CN" altLang="en-US" sz="1000"/>
              <a:t>IL6</a:t>
            </a:r>
            <a:endParaRPr lang="zh-CN" altLang="en-US" sz="1000"/>
          </a:p>
          <a:p>
            <a:r>
              <a:rPr lang="zh-CN" altLang="en-US" sz="1000"/>
              <a:t>LPIN1</a:t>
            </a:r>
            <a:endParaRPr lang="zh-CN" altLang="en-US" sz="1000"/>
          </a:p>
          <a:p>
            <a:r>
              <a:rPr lang="zh-CN" altLang="en-US" sz="1000"/>
              <a:t>CYP2D7</a:t>
            </a:r>
            <a:endParaRPr lang="zh-CN" altLang="en-US" sz="1000"/>
          </a:p>
          <a:p>
            <a:r>
              <a:rPr lang="zh-CN" altLang="en-US" sz="1000"/>
              <a:t>MMP9</a:t>
            </a:r>
            <a:endParaRPr lang="zh-CN" altLang="en-US" sz="1000"/>
          </a:p>
          <a:p>
            <a:r>
              <a:rPr lang="zh-CN" altLang="en-US" sz="1000"/>
              <a:t>ACSM1</a:t>
            </a:r>
            <a:endParaRPr lang="zh-CN" altLang="en-US" sz="1000"/>
          </a:p>
          <a:p>
            <a:r>
              <a:rPr lang="zh-CN" altLang="en-US" sz="1000"/>
              <a:t>CYP2E1</a:t>
            </a:r>
            <a:endParaRPr lang="zh-CN" altLang="en-US" sz="1000"/>
          </a:p>
          <a:p>
            <a:r>
              <a:rPr lang="zh-CN" altLang="en-US" sz="1000"/>
              <a:t>REEP1</a:t>
            </a:r>
            <a:endParaRPr lang="zh-CN" altLang="en-US" sz="1000"/>
          </a:p>
          <a:p>
            <a:r>
              <a:rPr lang="zh-CN" altLang="en-US" sz="1000"/>
              <a:t>HIF3A</a:t>
            </a:r>
            <a:endParaRPr lang="zh-CN" altLang="en-US" sz="1000"/>
          </a:p>
          <a:p>
            <a:r>
              <a:rPr lang="zh-CN" altLang="en-US" sz="1000"/>
              <a:t>UCP2</a:t>
            </a:r>
            <a:endParaRPr lang="zh-CN" altLang="en-US" sz="1000"/>
          </a:p>
          <a:p>
            <a:r>
              <a:rPr lang="zh-CN" altLang="en-US" sz="1000"/>
              <a:t>MAOB</a:t>
            </a:r>
            <a:endParaRPr lang="zh-CN" altLang="en-US" sz="1000"/>
          </a:p>
          <a:p>
            <a:r>
              <a:rPr lang="zh-CN" altLang="en-US" sz="1000"/>
              <a:t>GZMB</a:t>
            </a:r>
            <a:endParaRPr lang="zh-CN" altLang="en-US" sz="1000"/>
          </a:p>
          <a:p>
            <a:r>
              <a:rPr lang="zh-CN" altLang="en-US" sz="1000"/>
              <a:t>BCO2</a:t>
            </a:r>
            <a:endParaRPr lang="zh-CN" altLang="en-US" sz="1000"/>
          </a:p>
          <a:p>
            <a:r>
              <a:rPr lang="zh-CN" altLang="en-US" sz="1000"/>
              <a:t>TGM2</a:t>
            </a:r>
            <a:endParaRPr lang="zh-CN" altLang="en-US" sz="1000"/>
          </a:p>
          <a:p>
            <a:r>
              <a:rPr lang="zh-CN" altLang="en-US" sz="1000"/>
              <a:t>S1PR4</a:t>
            </a:r>
            <a:endParaRPr lang="zh-CN" altLang="en-US" sz="1000"/>
          </a:p>
          <a:p>
            <a:r>
              <a:rPr lang="zh-CN" altLang="en-US" sz="1000"/>
              <a:t>IL1B</a:t>
            </a:r>
            <a:endParaRPr lang="zh-CN" altLang="en-US" sz="1000"/>
          </a:p>
          <a:p>
            <a:r>
              <a:rPr lang="zh-CN" altLang="en-US" sz="1000"/>
              <a:t>NR4A1</a:t>
            </a:r>
            <a:endParaRPr lang="zh-CN" altLang="en-US" sz="1000"/>
          </a:p>
          <a:p>
            <a:r>
              <a:rPr lang="zh-CN" altLang="en-US" sz="1000"/>
              <a:t>BCL2A1</a:t>
            </a:r>
            <a:endParaRPr lang="zh-CN" altLang="en-US" sz="1000"/>
          </a:p>
          <a:p>
            <a:r>
              <a:rPr lang="zh-CN" altLang="en-US" sz="1000"/>
              <a:t>CYP2D6</a:t>
            </a:r>
            <a:endParaRPr lang="zh-CN" altLang="en-US" sz="1000"/>
          </a:p>
          <a:p>
            <a:r>
              <a:rPr lang="zh-CN" altLang="en-US" sz="1000"/>
              <a:t>CYBB</a:t>
            </a:r>
            <a:endParaRPr lang="zh-CN" altLang="en-US" sz="1000"/>
          </a:p>
          <a:p>
            <a:r>
              <a:rPr lang="zh-CN" altLang="en-US" sz="1000"/>
              <a:t>SOX4</a:t>
            </a:r>
            <a:endParaRPr lang="zh-CN" altLang="en-US" sz="1000"/>
          </a:p>
          <a:p>
            <a:r>
              <a:rPr lang="zh-CN" altLang="en-US" sz="1000"/>
              <a:t>ANXA1</a:t>
            </a:r>
            <a:endParaRPr lang="zh-CN" altLang="en-US" sz="1000"/>
          </a:p>
          <a:p>
            <a:r>
              <a:rPr lang="zh-CN" altLang="en-US" sz="1000"/>
              <a:t>MMP2</a:t>
            </a:r>
            <a:endParaRPr lang="zh-CN" altLang="en-US" sz="1000"/>
          </a:p>
          <a:p>
            <a:r>
              <a:rPr lang="zh-CN" altLang="en-US" sz="1000"/>
              <a:t>ALB</a:t>
            </a:r>
            <a:endParaRPr lang="zh-CN" altLang="en-US" sz="1000"/>
          </a:p>
          <a:p>
            <a:r>
              <a:rPr lang="zh-CN" altLang="en-US" sz="1000"/>
              <a:t>ADAP2</a:t>
            </a:r>
            <a:endParaRPr lang="zh-CN" altLang="en-US" sz="1000"/>
          </a:p>
          <a:p>
            <a:r>
              <a:rPr lang="zh-CN" altLang="en-US" sz="1000"/>
              <a:t>CASP1</a:t>
            </a:r>
            <a:endParaRPr lang="zh-CN" altLang="en-US" sz="1000"/>
          </a:p>
          <a:p>
            <a:r>
              <a:rPr lang="zh-CN" altLang="en-US" sz="1000"/>
              <a:t>IFIT3</a:t>
            </a:r>
            <a:endParaRPr lang="zh-CN" altLang="en-US" sz="1000"/>
          </a:p>
          <a:p>
            <a:r>
              <a:rPr lang="zh-CN" altLang="en-US" sz="1000"/>
              <a:t>SLIT3</a:t>
            </a:r>
            <a:endParaRPr lang="zh-CN" altLang="en-US" sz="1000"/>
          </a:p>
          <a:p>
            <a:r>
              <a:rPr lang="zh-CN" altLang="en-US" sz="1000"/>
              <a:t>CEND1</a:t>
            </a:r>
            <a:endParaRPr lang="zh-CN" altLang="en-US" sz="1000"/>
          </a:p>
          <a:p>
            <a:r>
              <a:rPr lang="zh-CN" altLang="en-US" sz="1000"/>
              <a:t>RAC2</a:t>
            </a:r>
            <a:endParaRPr lang="zh-CN" altLang="en-US" sz="1000"/>
          </a:p>
          <a:p>
            <a:r>
              <a:rPr lang="zh-CN" altLang="en-US" sz="1000"/>
              <a:t>RSAD2</a:t>
            </a:r>
            <a:endParaRPr lang="zh-CN" altLang="en-US" sz="1000"/>
          </a:p>
          <a:p>
            <a:r>
              <a:rPr lang="zh-CN" altLang="en-US" sz="1000"/>
              <a:t>DEPP1</a:t>
            </a:r>
            <a:endParaRPr lang="zh-CN" altLang="en-US" sz="1000"/>
          </a:p>
          <a:p>
            <a:r>
              <a:rPr lang="zh-CN" altLang="en-US" sz="1000"/>
              <a:t>NRGN</a:t>
            </a:r>
            <a:endParaRPr lang="zh-CN" altLang="en-US" sz="1000"/>
          </a:p>
          <a:p>
            <a:r>
              <a:rPr lang="zh-CN" altLang="en-US" sz="1000"/>
              <a:t>FGR</a:t>
            </a:r>
            <a:endParaRPr lang="zh-CN" altLang="en-US" sz="1000"/>
          </a:p>
          <a:p>
            <a:r>
              <a:rPr lang="zh-CN" altLang="en-US" sz="1000"/>
              <a:t>LRRK2</a:t>
            </a:r>
            <a:endParaRPr lang="zh-CN" altLang="en-US" sz="1000"/>
          </a:p>
          <a:p>
            <a:r>
              <a:rPr lang="zh-CN" altLang="en-US" sz="1000"/>
              <a:t>TMEM71</a:t>
            </a:r>
            <a:endParaRPr lang="zh-CN" altLang="en-US" sz="1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1825" y="335915"/>
            <a:ext cx="5848350" cy="54959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81750" y="616585"/>
            <a:ext cx="5550535" cy="52247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90600" y="616585"/>
            <a:ext cx="5308600" cy="499618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04775" y="159385"/>
            <a:ext cx="22053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Figure 1 - supplementary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534150" y="856615"/>
            <a:ext cx="5467350" cy="51454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25195" y="856615"/>
            <a:ext cx="5469255" cy="514731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04775" y="159385"/>
            <a:ext cx="22053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Figure 1 - supplementary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96000" y="791845"/>
            <a:ext cx="5821045" cy="54787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3045" y="893445"/>
            <a:ext cx="5605145" cy="527558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04775" y="159385"/>
            <a:ext cx="22053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Figure 1 - supplementary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22053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Figure 2</a:t>
            </a:r>
            <a:endParaRPr lang="en-US" altLang="zh-CN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33725" y="1301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UP</a:t>
            </a:r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11470" y="651510"/>
            <a:ext cx="2818130" cy="25971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553075" y="3576955"/>
            <a:ext cx="2263140" cy="28232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60425" y="498475"/>
            <a:ext cx="4692650" cy="590169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552815" y="3811270"/>
            <a:ext cx="2452370" cy="244919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374380" y="829945"/>
            <a:ext cx="3817620" cy="24187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4733925" y="3048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DOWN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22053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Figure 2</a:t>
            </a:r>
            <a:endParaRPr lang="en-US" altLang="zh-CN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70855" y="3323590"/>
            <a:ext cx="2562860" cy="31946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96875" y="673100"/>
            <a:ext cx="4921885" cy="61226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35600" y="633095"/>
            <a:ext cx="3244850" cy="26904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797925" y="368300"/>
            <a:ext cx="2989580" cy="29895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133715" y="3921760"/>
            <a:ext cx="3653790" cy="22656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84785" y="774700"/>
            <a:ext cx="17043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Figure 2</a:t>
            </a:r>
            <a:endParaRPr lang="en-US" altLang="zh-CN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333375" y="-244475"/>
            <a:ext cx="28276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A    GO</a:t>
            </a:r>
            <a:r>
              <a:rPr lang="zh-CN" altLang="en-US">
                <a:sym typeface="+mn-ea"/>
              </a:rPr>
              <a:t>分析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B  KEGG</a:t>
            </a:r>
            <a:r>
              <a:rPr lang="zh-CN" altLang="en-US">
                <a:sym typeface="+mn-ea"/>
              </a:rPr>
              <a:t>的图</a:t>
            </a:r>
            <a:endParaRPr lang="zh-CN" altLang="en-US">
              <a:sym typeface="+mn-ea"/>
            </a:endParaRPr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81760" y="633095"/>
            <a:ext cx="3705225" cy="302387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37995" y="3889375"/>
            <a:ext cx="2992120" cy="246824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357495" y="7747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UP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01765" y="774700"/>
            <a:ext cx="3963670" cy="28822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755765" y="3934460"/>
            <a:ext cx="3709670" cy="26974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84785" y="-660400"/>
            <a:ext cx="17043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Figure 2</a:t>
            </a:r>
            <a:endParaRPr lang="en-US" altLang="zh-CN"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333375" y="-244475"/>
            <a:ext cx="28276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A    GO</a:t>
            </a:r>
            <a:r>
              <a:rPr lang="zh-CN" altLang="en-US">
                <a:sym typeface="+mn-ea"/>
              </a:rPr>
              <a:t>分析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B  KEGG</a:t>
            </a:r>
            <a:r>
              <a:rPr lang="zh-CN" altLang="en-US">
                <a:sym typeface="+mn-ea"/>
              </a:rPr>
              <a:t>的图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0875" y="641350"/>
            <a:ext cx="3404235" cy="28079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0205" y="3689985"/>
            <a:ext cx="3684905" cy="30213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75730" y="2730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DOWN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325745" y="641350"/>
            <a:ext cx="4486910" cy="27108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325745" y="3689985"/>
            <a:ext cx="4460240" cy="269430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COMMONDATA" val="eyJoZGlkIjoiZDE3ODQ2MTIwZjY0Mjg2MTdlNTFjNTYzOTBlYjY3NjUifQ=="/>
  <p:tag name="KSO_WPP_MARK_KEY" val="0c4a3c82-e4f4-4321-b4c6-63aaad9ece5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801</Words>
  <Application>WPS 演示</Application>
  <PresentationFormat>宽屏</PresentationFormat>
  <Paragraphs>128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zyy</dc:creator>
  <cp:lastModifiedBy>张阳阳</cp:lastModifiedBy>
  <cp:revision>11</cp:revision>
  <dcterms:created xsi:type="dcterms:W3CDTF">2023-07-27T12:27:00Z</dcterms:created>
  <dcterms:modified xsi:type="dcterms:W3CDTF">2023-08-28T13:43:13Z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5BD12E391AC8420AABB65C19D61A6E47_12</vt:lpwstr>
  </property>
  <property fmtid="{D5CDD505-2E9C-101B-9397-08002B2CF9AE}" pid="3" name="KSOProductBuildVer">
    <vt:lpwstr>2052-11.1.0.14309</vt:lpwstr>
  </property>
</Properties>
</file>